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jdVHuzu9/fDP3BqAdjUA43G3Y1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7729D3F-2655-474C-96BE-F252BB08D496}">
  <a:tblStyle styleId="{E7729D3F-2655-474C-96BE-F252BB08D4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EDF9E24-C5C0-482D-A034-D8BC92A0F5E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A7409C65-6299-493B-8A97-125BEFAAF51C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HelveticaNeue-regular.fntdata"/><Relationship Id="rId25" Type="http://schemas.openxmlformats.org/officeDocument/2006/relationships/slide" Target="slides/slide19.xml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46cbe3c3f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1446cbe3c3f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446cbe3c3f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446cbe3c3f_0_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446cbe3c3f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446cbe3c3f_0_2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446cbe3c3f_0_2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446cbe3c3f_0_2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1446cbe3c3f_0_2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446cbe3c3f_0_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446cbe3c3f_0_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446cbe3c3f_0_2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446cbe3c3f_0_2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446cbe3c3f_0_2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1446cbe3c3f_0_2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446cbe3c3f_0_3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446cbe3c3f_0_3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446cbe3c3f_0_3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446cbe3c3f_0_3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446cbe3c3f_0_3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1446cbe3c3f_0_3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446cbe3c3f_0_3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446cbe3c3f_0_3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446cbe3c3f_0_3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446cbe3c3f_0_3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446cbe3c3f_0_3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446cbe3c3f_0_3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446cbe3c3f_0_3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446cbe3c3f_0_3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1400"/>
              <a:buFont typeface="Helvetica Neue"/>
              <a:buNone/>
            </a:pPr>
            <a:r>
              <a:rPr lang="en-US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  <a:t>Campaign Results for April-May (BMC GA account):</a:t>
            </a:r>
            <a:endParaRPr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446cbe3c3f_0_3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446cbe3c3f_0_4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446cbe3c3f_0_4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446cbe3c3f_0_4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46cbe3c3f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For the literature as a whole — 39 million research papers across all disciplines recorded in the Web of Science from 1900 to the end of 2015 — some 21% haven’t yet been cited. </a:t>
            </a:r>
            <a:r>
              <a:rPr b="1" lang="en-US" sz="1000">
                <a:latin typeface="Helvetica Neue"/>
                <a:ea typeface="Helvetica Neue"/>
                <a:cs typeface="Helvetica Neue"/>
                <a:sym typeface="Helvetica Neue"/>
              </a:rPr>
              <a:t>Disciplinary differences: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The share of uncited papers from any year falls as time goes by, but at differing rates in different disciplines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446cbe3c3f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46cbe3c3f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46cbe3c3f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The exponential increase in scholarly literature may impede academic progress and the adoption of new ideas.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In order to counteract this effect, the study authors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recommend changes in how recent research is disseminated and discovered.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g1446cbe3c3f_0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446cbe3c3f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1446cbe3c3f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446cbe3c3f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446cbe3c3f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446cbe3c3f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446cbe3c3f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446cbe3c3f_0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446cbe3c3f_0_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446cbe3c3f_0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446cbe3c3f_0_1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46cbe3c3f_0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446cbe3c3f_0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446cbe3c3f_0_2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8.pn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Relationship Id="rId7" Type="http://schemas.openxmlformats.org/officeDocument/2006/relationships/image" Target="../media/image44.png"/><Relationship Id="rId8" Type="http://schemas.openxmlformats.org/officeDocument/2006/relationships/image" Target="../media/image5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5.png"/><Relationship Id="rId4" Type="http://schemas.openxmlformats.org/officeDocument/2006/relationships/image" Target="../media/image45.png"/><Relationship Id="rId5" Type="http://schemas.openxmlformats.org/officeDocument/2006/relationships/image" Target="../media/image53.png"/><Relationship Id="rId6" Type="http://schemas.openxmlformats.org/officeDocument/2006/relationships/image" Target="../media/image5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4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6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6.png"/><Relationship Id="rId4" Type="http://schemas.openxmlformats.org/officeDocument/2006/relationships/image" Target="../media/image62.png"/><Relationship Id="rId5" Type="http://schemas.openxmlformats.org/officeDocument/2006/relationships/image" Target="../media/image6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spnet.org/community/news/trendmd-test-shows-49-increase-in-article-readership-from-over-16-million-unique-readers-a-month/" TargetMode="External"/><Relationship Id="rId4" Type="http://schemas.openxmlformats.org/officeDocument/2006/relationships/image" Target="../media/image61.png"/><Relationship Id="rId5" Type="http://schemas.openxmlformats.org/officeDocument/2006/relationships/hyperlink" Target="https://asistdl.onlinelibrary.wiley.com/doi/full/10.1002/asi.24330" TargetMode="External"/><Relationship Id="rId6" Type="http://schemas.openxmlformats.org/officeDocument/2006/relationships/image" Target="../media/image6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jmir.org/2021/12/e34051" TargetMode="External"/><Relationship Id="rId4" Type="http://schemas.openxmlformats.org/officeDocument/2006/relationships/image" Target="../media/image69.png"/><Relationship Id="rId5" Type="http://schemas.openxmlformats.org/officeDocument/2006/relationships/image" Target="../media/image6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3.jp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20.png"/><Relationship Id="rId22" Type="http://schemas.openxmlformats.org/officeDocument/2006/relationships/image" Target="../media/image30.jpg"/><Relationship Id="rId21" Type="http://schemas.openxmlformats.org/officeDocument/2006/relationships/image" Target="../media/image27.png"/><Relationship Id="rId24" Type="http://schemas.openxmlformats.org/officeDocument/2006/relationships/image" Target="../media/image24.png"/><Relationship Id="rId23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26" Type="http://schemas.openxmlformats.org/officeDocument/2006/relationships/image" Target="../media/image35.png"/><Relationship Id="rId25" Type="http://schemas.openxmlformats.org/officeDocument/2006/relationships/image" Target="../media/image32.png"/><Relationship Id="rId28" Type="http://schemas.openxmlformats.org/officeDocument/2006/relationships/image" Target="../media/image29.png"/><Relationship Id="rId27" Type="http://schemas.openxmlformats.org/officeDocument/2006/relationships/image" Target="../media/image33.png"/><Relationship Id="rId5" Type="http://schemas.openxmlformats.org/officeDocument/2006/relationships/image" Target="../media/image12.jp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11" Type="http://schemas.openxmlformats.org/officeDocument/2006/relationships/image" Target="../media/image16.png"/><Relationship Id="rId10" Type="http://schemas.openxmlformats.org/officeDocument/2006/relationships/image" Target="../media/image4.png"/><Relationship Id="rId13" Type="http://schemas.openxmlformats.org/officeDocument/2006/relationships/image" Target="../media/image15.png"/><Relationship Id="rId12" Type="http://schemas.openxmlformats.org/officeDocument/2006/relationships/image" Target="../media/image9.png"/><Relationship Id="rId15" Type="http://schemas.openxmlformats.org/officeDocument/2006/relationships/image" Target="../media/image17.png"/><Relationship Id="rId14" Type="http://schemas.openxmlformats.org/officeDocument/2006/relationships/image" Target="../media/image11.png"/><Relationship Id="rId17" Type="http://schemas.openxmlformats.org/officeDocument/2006/relationships/image" Target="../media/image19.png"/><Relationship Id="rId16" Type="http://schemas.openxmlformats.org/officeDocument/2006/relationships/image" Target="../media/image28.png"/><Relationship Id="rId19" Type="http://schemas.openxmlformats.org/officeDocument/2006/relationships/image" Target="../media/image21.png"/><Relationship Id="rId1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4" Type="http://schemas.openxmlformats.org/officeDocument/2006/relationships/image" Target="../media/image36.png"/><Relationship Id="rId5" Type="http://schemas.openxmlformats.org/officeDocument/2006/relationships/image" Target="../media/image38.png"/><Relationship Id="rId6" Type="http://schemas.openxmlformats.org/officeDocument/2006/relationships/image" Target="../media/image34.png"/><Relationship Id="rId7" Type="http://schemas.openxmlformats.org/officeDocument/2006/relationships/image" Target="../media/image41.png"/><Relationship Id="rId8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1.png"/><Relationship Id="rId4" Type="http://schemas.openxmlformats.org/officeDocument/2006/relationships/image" Target="../media/image40.png"/><Relationship Id="rId5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46cbe3c3f_0_11"/>
          <p:cNvSpPr txBox="1"/>
          <p:nvPr>
            <p:ph idx="1" type="subTitle"/>
          </p:nvPr>
        </p:nvSpPr>
        <p:spPr>
          <a:xfrm>
            <a:off x="198475" y="2311675"/>
            <a:ext cx="5334000" cy="11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AAD3"/>
              </a:buClr>
              <a:buSzPts val="2200"/>
              <a:buNone/>
            </a:pPr>
            <a:r>
              <a:rPr b="1" lang="en-US" sz="22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TrendMD Endeavors to Develop OA Publishing</a:t>
            </a:r>
            <a:endParaRPr b="1" sz="22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Google Shape;90;g1446cbe3c3f_0_11"/>
          <p:cNvSpPr txBox="1"/>
          <p:nvPr/>
        </p:nvSpPr>
        <p:spPr>
          <a:xfrm>
            <a:off x="1417674" y="3867150"/>
            <a:ext cx="4724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AAD3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Tash Brown</a:t>
            </a:r>
            <a:endParaRPr b="1" i="0" sz="2000" u="none" cap="none" strike="noStrike"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g1446cbe3c3f_0_11"/>
          <p:cNvSpPr txBox="1"/>
          <p:nvPr/>
        </p:nvSpPr>
        <p:spPr>
          <a:xfrm>
            <a:off x="1417675" y="4248150"/>
            <a:ext cx="4724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TrendMD, COO</a:t>
            </a:r>
            <a:endParaRPr b="0" i="0" sz="1500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2" name="Google Shape;92;g1446cbe3c3f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74013"/>
            <a:ext cx="2474727" cy="8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446cbe3c3f_0_11"/>
          <p:cNvPicPr preferRelativeResize="0"/>
          <p:nvPr/>
        </p:nvPicPr>
        <p:blipFill rotWithShape="1">
          <a:blip r:embed="rId5">
            <a:alphaModFix/>
          </a:blip>
          <a:srcRect b="0" l="5587" r="5587" t="0"/>
          <a:stretch/>
        </p:blipFill>
        <p:spPr>
          <a:xfrm>
            <a:off x="335450" y="3660350"/>
            <a:ext cx="1029300" cy="1029300"/>
          </a:xfrm>
          <a:prstGeom prst="ellipse">
            <a:avLst/>
          </a:prstGeom>
          <a:noFill/>
          <a:ln cap="flat" cmpd="sng" w="19050">
            <a:solidFill>
              <a:srgbClr val="2BAAD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446cbe3c3f_0_228"/>
          <p:cNvSpPr txBox="1"/>
          <p:nvPr/>
        </p:nvSpPr>
        <p:spPr>
          <a:xfrm>
            <a:off x="228600" y="514350"/>
            <a:ext cx="8369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US" sz="2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Benefits:  Publishers use TrendMD to maximize their growth</a:t>
            </a:r>
            <a:endParaRPr b="1" sz="20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9" name="Google Shape;219;g1446cbe3c3f_0_228"/>
          <p:cNvGrpSpPr/>
          <p:nvPr/>
        </p:nvGrpSpPr>
        <p:grpSpPr>
          <a:xfrm>
            <a:off x="849392" y="1472678"/>
            <a:ext cx="7445216" cy="2627422"/>
            <a:chOff x="521600" y="1472681"/>
            <a:chExt cx="8148425" cy="2627422"/>
          </a:xfrm>
        </p:grpSpPr>
        <p:sp>
          <p:nvSpPr>
            <p:cNvPr id="220" name="Google Shape;220;g1446cbe3c3f_0_228"/>
            <p:cNvSpPr txBox="1"/>
            <p:nvPr/>
          </p:nvSpPr>
          <p:spPr>
            <a:xfrm>
              <a:off x="521600" y="2222042"/>
              <a:ext cx="2120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02A4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Grow your readership</a:t>
              </a:r>
              <a:endParaRPr b="1" sz="1200">
                <a:solidFill>
                  <a:srgbClr val="002A4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1" name="Google Shape;221;g1446cbe3c3f_0_228"/>
            <p:cNvSpPr txBox="1"/>
            <p:nvPr/>
          </p:nvSpPr>
          <p:spPr>
            <a:xfrm>
              <a:off x="3339800" y="2222048"/>
              <a:ext cx="241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02A4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Increase citations</a:t>
              </a:r>
              <a:endParaRPr b="1" sz="1200">
                <a:solidFill>
                  <a:srgbClr val="002A4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2" name="Google Shape;222;g1446cbe3c3f_0_228"/>
            <p:cNvSpPr txBox="1"/>
            <p:nvPr/>
          </p:nvSpPr>
          <p:spPr>
            <a:xfrm>
              <a:off x="6256525" y="2222048"/>
              <a:ext cx="24135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02A4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Build brand awareness</a:t>
              </a:r>
              <a:endParaRPr b="1" sz="1200">
                <a:solidFill>
                  <a:srgbClr val="002A4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Asset 124@4x.png.png" id="223" name="Google Shape;223;g1446cbe3c3f_0_2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63841" y="1472681"/>
              <a:ext cx="1008383" cy="802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sset 118@4x.png.png" id="224" name="Google Shape;224;g1446cbe3c3f_0_2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16119" y="2975797"/>
              <a:ext cx="1112011" cy="723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sset 116@4x.png.png" id="225" name="Google Shape;225;g1446cbe3c3f_0_2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53483" y="1512331"/>
              <a:ext cx="938444" cy="723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sset 132@4x.png.png" id="226" name="Google Shape;226;g1446cbe3c3f_0_2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16125" y="1472684"/>
              <a:ext cx="1112000" cy="8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sset 135@4x.png" id="227" name="Google Shape;227;g1446cbe3c3f_0_2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77923" y="2975793"/>
              <a:ext cx="780220" cy="72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sset 131@4x.png" id="228" name="Google Shape;228;g1446cbe3c3f_0_2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66700" y="2950240"/>
              <a:ext cx="1112011" cy="774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g1446cbe3c3f_0_228"/>
            <p:cNvSpPr txBox="1"/>
            <p:nvPr/>
          </p:nvSpPr>
          <p:spPr>
            <a:xfrm>
              <a:off x="521610" y="3689703"/>
              <a:ext cx="2413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02A4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Drive subscription revenue</a:t>
              </a:r>
              <a:endParaRPr b="1" sz="1200">
                <a:solidFill>
                  <a:srgbClr val="002A4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0" name="Google Shape;230;g1446cbe3c3f_0_228"/>
            <p:cNvSpPr txBox="1"/>
            <p:nvPr/>
          </p:nvSpPr>
          <p:spPr>
            <a:xfrm>
              <a:off x="3339800" y="3689717"/>
              <a:ext cx="241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1200">
                  <a:solidFill>
                    <a:srgbClr val="002A4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Attract more authors</a:t>
              </a:r>
              <a:endParaRPr b="1" sz="1200">
                <a:solidFill>
                  <a:srgbClr val="002A4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1" name="Google Shape;231;g1446cbe3c3f_0_228"/>
            <p:cNvSpPr txBox="1"/>
            <p:nvPr/>
          </p:nvSpPr>
          <p:spPr>
            <a:xfrm>
              <a:off x="6256525" y="3680402"/>
              <a:ext cx="24135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1200">
                  <a:solidFill>
                    <a:srgbClr val="002A4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Drive conversions</a:t>
              </a:r>
              <a:endParaRPr b="1" sz="1200">
                <a:solidFill>
                  <a:srgbClr val="002A4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446cbe3c3f_0_248"/>
          <p:cNvSpPr txBox="1"/>
          <p:nvPr/>
        </p:nvSpPr>
        <p:spPr>
          <a:xfrm>
            <a:off x="228600" y="514350"/>
            <a:ext cx="8369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TrendMD generates recommendations via collaborative filtering i.e. ‘People who read this also read this’</a:t>
            </a:r>
            <a:endParaRPr b="1" sz="20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8" name="Google Shape;238;g1446cbe3c3f_0_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6425" y="1362325"/>
            <a:ext cx="4241175" cy="320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446cbe3c3f_0_256"/>
          <p:cNvSpPr txBox="1"/>
          <p:nvPr/>
        </p:nvSpPr>
        <p:spPr>
          <a:xfrm>
            <a:off x="228600" y="514350"/>
            <a:ext cx="8369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Understand more about your audience: analytics</a:t>
            </a:r>
            <a:endParaRPr b="1" sz="20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45" name="Google Shape;245;g1446cbe3c3f_0_256"/>
          <p:cNvGraphicFramePr/>
          <p:nvPr/>
        </p:nvGraphicFramePr>
        <p:xfrm>
          <a:off x="899988" y="11502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{E7729D3F-2655-474C-96BE-F252BB08D496}</a:tableStyleId>
              </a:tblPr>
              <a:tblGrid>
                <a:gridCol w="7344025"/>
              </a:tblGrid>
              <a:tr h="835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many additional readers did TrendMD refer?</a:t>
                      </a:r>
                      <a:endParaRPr sz="1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400" anchor="ctr">
                    <a:lnL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</a:tr>
              <a:tr h="83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Which articles are generating and receiving the most traffic?</a:t>
                      </a:r>
                      <a:endParaRPr sz="1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400" anchor="ctr">
                    <a:lnL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3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journals are my readers coming from?</a:t>
                      </a:r>
                      <a:endParaRPr sz="1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400" anchor="ctr">
                    <a:lnL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</a:tr>
              <a:tr h="83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 which third-party journals is your content trending?</a:t>
                      </a:r>
                      <a:endParaRPr sz="1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400" anchor="ctr">
                    <a:lnL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46" name="Google Shape;246;g1446cbe3c3f_0_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673" y="3006525"/>
            <a:ext cx="480600" cy="348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set 130@4x.png" id="247" name="Google Shape;247;g1446cbe3c3f_0_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986" y="3846423"/>
            <a:ext cx="453975" cy="32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g1446cbe3c3f_0_256"/>
          <p:cNvGrpSpPr/>
          <p:nvPr/>
        </p:nvGrpSpPr>
        <p:grpSpPr>
          <a:xfrm>
            <a:off x="1107453" y="2158755"/>
            <a:ext cx="480593" cy="356010"/>
            <a:chOff x="6329700" y="1175625"/>
            <a:chExt cx="796475" cy="590104"/>
          </a:xfrm>
        </p:grpSpPr>
        <p:sp>
          <p:nvSpPr>
            <p:cNvPr id="249" name="Google Shape;249;g1446cbe3c3f_0_256"/>
            <p:cNvSpPr/>
            <p:nvPr/>
          </p:nvSpPr>
          <p:spPr>
            <a:xfrm>
              <a:off x="6341275" y="1186350"/>
              <a:ext cx="475800" cy="569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0" name="Google Shape;250;g1446cbe3c3f_0_25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29700" y="1175625"/>
              <a:ext cx="796475" cy="5901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1" name="Google Shape;251;g1446cbe3c3f_0_2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336" y="1309350"/>
            <a:ext cx="506825" cy="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" name="Google Shape;257;g1446cbe3c3f_0_270"/>
          <p:cNvGraphicFramePr/>
          <p:nvPr/>
        </p:nvGraphicFramePr>
        <p:xfrm>
          <a:off x="574625" y="13876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{AEDF9E24-C5C0-482D-A034-D8BC92A0F5E1}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231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0" marB="0" marR="91425" marL="91425">
                    <a:lnL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D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0" marB="0" marR="91425" marL="91425">
                    <a:lnL cap="flat" cmpd="sng" w="9525">
                      <a:solidFill>
                        <a:srgbClr val="D8DD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D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0" marB="0" marR="91425" marL="91425">
                    <a:lnL cap="flat" cmpd="sng" w="9525">
                      <a:solidFill>
                        <a:srgbClr val="D8DD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D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0" marB="0" marR="91425" marL="91425">
                    <a:lnL cap="flat" cmpd="sng" w="9525">
                      <a:solidFill>
                        <a:srgbClr val="D8DD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D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0" marB="0" marR="91425" marL="91425">
                    <a:lnL cap="flat" cmpd="sng" w="9525">
                      <a:solidFill>
                        <a:srgbClr val="D8DD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56A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8" name="Google Shape;258;g1446cbe3c3f_0_270"/>
          <p:cNvSpPr txBox="1"/>
          <p:nvPr/>
        </p:nvSpPr>
        <p:spPr>
          <a:xfrm>
            <a:off x="228600" y="514350"/>
            <a:ext cx="8369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Reader engagement</a:t>
            </a:r>
            <a:endParaRPr b="1" sz="20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9" name="Google Shape;259;g1446cbe3c3f_0_270"/>
          <p:cNvSpPr txBox="1"/>
          <p:nvPr/>
        </p:nvSpPr>
        <p:spPr>
          <a:xfrm>
            <a:off x="266700" y="858825"/>
            <a:ext cx="86106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  <a:t>TrendMD readers view more articles per visit than readers from any other traffic source</a:t>
            </a:r>
            <a:endParaRPr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0" name="Google Shape;260;g1446cbe3c3f_0_270"/>
          <p:cNvSpPr txBox="1"/>
          <p:nvPr/>
        </p:nvSpPr>
        <p:spPr>
          <a:xfrm>
            <a:off x="3572250" y="4290925"/>
            <a:ext cx="19995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B73"/>
              </a:buClr>
              <a:buSzPts val="1300"/>
              <a:buFont typeface="Helvetica Neue"/>
              <a:buNone/>
            </a:pPr>
            <a:r>
              <a:rPr b="1" i="0" lang="en-US" sz="1300" u="none" cap="none" strike="noStrike">
                <a:solidFill>
                  <a:srgbClr val="384B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Pages per session</a:t>
            </a:r>
            <a:endParaRPr b="1" i="0" sz="1300" u="none" cap="none" strike="noStrike">
              <a:solidFill>
                <a:srgbClr val="384B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Google Shape;261;g1446cbe3c3f_0_270"/>
          <p:cNvSpPr txBox="1"/>
          <p:nvPr/>
        </p:nvSpPr>
        <p:spPr>
          <a:xfrm>
            <a:off x="266700" y="1231138"/>
            <a:ext cx="86106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g1446cbe3c3f_0_270"/>
          <p:cNvSpPr txBox="1"/>
          <p:nvPr/>
        </p:nvSpPr>
        <p:spPr>
          <a:xfrm>
            <a:off x="419000" y="3915875"/>
            <a:ext cx="305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B73"/>
              </a:buClr>
              <a:buSzPts val="1300"/>
              <a:buFont typeface="Helvetica Neue"/>
              <a:buNone/>
            </a:pPr>
            <a:r>
              <a:rPr b="1" i="0" lang="en-US" sz="1300" u="none" cap="none" strike="noStrike">
                <a:solidFill>
                  <a:srgbClr val="384B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endParaRPr b="1" i="0" sz="1300" u="none" cap="none" strike="noStrike">
              <a:solidFill>
                <a:srgbClr val="384B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g1446cbe3c3f_0_270"/>
          <p:cNvSpPr txBox="1"/>
          <p:nvPr/>
        </p:nvSpPr>
        <p:spPr>
          <a:xfrm>
            <a:off x="2046515" y="3915875"/>
            <a:ext cx="305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B73"/>
              </a:buClr>
              <a:buSzPts val="1300"/>
              <a:buFont typeface="Helvetica Neue"/>
              <a:buNone/>
            </a:pPr>
            <a:r>
              <a:rPr b="1" i="0" lang="en-US" sz="1300" u="none" cap="none" strike="noStrike">
                <a:solidFill>
                  <a:srgbClr val="384B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1" i="0" sz="1300" u="none" cap="none" strike="noStrike">
              <a:solidFill>
                <a:srgbClr val="384B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Google Shape;264;g1446cbe3c3f_0_270"/>
          <p:cNvSpPr txBox="1"/>
          <p:nvPr/>
        </p:nvSpPr>
        <p:spPr>
          <a:xfrm>
            <a:off x="3674031" y="3915875"/>
            <a:ext cx="305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B73"/>
              </a:buClr>
              <a:buSzPts val="1300"/>
              <a:buFont typeface="Helvetica Neue"/>
              <a:buNone/>
            </a:pPr>
            <a:r>
              <a:rPr b="1" i="0" lang="en-US" sz="1300" u="none" cap="none" strike="noStrike">
                <a:solidFill>
                  <a:srgbClr val="384B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1" i="0" sz="1300" u="none" cap="none" strike="noStrike">
              <a:solidFill>
                <a:srgbClr val="384B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g1446cbe3c3f_0_270"/>
          <p:cNvSpPr txBox="1"/>
          <p:nvPr/>
        </p:nvSpPr>
        <p:spPr>
          <a:xfrm>
            <a:off x="5301546" y="3915875"/>
            <a:ext cx="305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B73"/>
              </a:buClr>
              <a:buSzPts val="1300"/>
              <a:buFont typeface="Helvetica Neue"/>
              <a:buNone/>
            </a:pPr>
            <a:r>
              <a:rPr b="1" i="0" lang="en-US" sz="1300" u="none" cap="none" strike="noStrike">
                <a:solidFill>
                  <a:srgbClr val="384B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1" i="0" sz="1300" u="none" cap="none" strike="noStrike">
              <a:solidFill>
                <a:srgbClr val="384B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g1446cbe3c3f_0_270"/>
          <p:cNvSpPr txBox="1"/>
          <p:nvPr/>
        </p:nvSpPr>
        <p:spPr>
          <a:xfrm>
            <a:off x="6929061" y="3915875"/>
            <a:ext cx="305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B73"/>
              </a:buClr>
              <a:buSzPts val="1300"/>
              <a:buFont typeface="Helvetica Neue"/>
              <a:buNone/>
            </a:pPr>
            <a:r>
              <a:rPr b="1" i="0" lang="en-US" sz="1300" u="none" cap="none" strike="noStrike">
                <a:solidFill>
                  <a:srgbClr val="384B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1" i="0" sz="1300" u="none" cap="none" strike="noStrike">
              <a:solidFill>
                <a:srgbClr val="384B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7" name="Google Shape;267;g1446cbe3c3f_0_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6347" y="3155236"/>
            <a:ext cx="1365427" cy="34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446cbe3c3f_0_2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5197" y="1550212"/>
            <a:ext cx="1365425" cy="2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446cbe3c3f_0_2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3768" y="2423575"/>
            <a:ext cx="1240633" cy="2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1446cbe3c3f_0_2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48270" y="1986761"/>
            <a:ext cx="859640" cy="2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446cbe3c3f_0_270"/>
          <p:cNvSpPr/>
          <p:nvPr/>
        </p:nvSpPr>
        <p:spPr>
          <a:xfrm>
            <a:off x="582858" y="1536079"/>
            <a:ext cx="2969400" cy="2934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1446cbe3c3f_0_270"/>
          <p:cNvSpPr/>
          <p:nvPr/>
        </p:nvSpPr>
        <p:spPr>
          <a:xfrm>
            <a:off x="582858" y="1947767"/>
            <a:ext cx="2823600" cy="2934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1446cbe3c3f_0_270"/>
          <p:cNvSpPr/>
          <p:nvPr/>
        </p:nvSpPr>
        <p:spPr>
          <a:xfrm>
            <a:off x="582858" y="2771135"/>
            <a:ext cx="3265200" cy="2934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446cbe3c3f_0_270"/>
          <p:cNvSpPr/>
          <p:nvPr/>
        </p:nvSpPr>
        <p:spPr>
          <a:xfrm>
            <a:off x="582858" y="3182832"/>
            <a:ext cx="5391600" cy="293400"/>
          </a:xfrm>
          <a:prstGeom prst="rect">
            <a:avLst/>
          </a:prstGeom>
          <a:solidFill>
            <a:srgbClr val="1732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1446cbe3c3f_0_270"/>
          <p:cNvSpPr/>
          <p:nvPr/>
        </p:nvSpPr>
        <p:spPr>
          <a:xfrm>
            <a:off x="582858" y="2359455"/>
            <a:ext cx="3205800" cy="2934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1446cbe3c3f_0_2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02585" y="2764962"/>
            <a:ext cx="859651" cy="305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" name="Google Shape;282;g1446cbe3c3f_0_353"/>
          <p:cNvGraphicFramePr/>
          <p:nvPr/>
        </p:nvGraphicFramePr>
        <p:xfrm>
          <a:off x="673300" y="10360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{E7729D3F-2655-474C-96BE-F252BB08D496}</a:tableStyleId>
              </a:tblPr>
              <a:tblGrid>
                <a:gridCol w="7797400"/>
              </a:tblGrid>
              <a:tr h="83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Country or region (Global)</a:t>
                      </a:r>
                      <a:endParaRPr b="1" sz="160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868675" anchor="ctr">
                    <a:lnL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</a:tr>
              <a:tr h="1140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Institutional (Global)</a:t>
                      </a:r>
                      <a:br>
                        <a:rPr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r>
                        <a:rPr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Target hospital networks, universities, colleges, organizations</a:t>
                      </a:r>
                      <a:endParaRPr sz="160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868675" anchor="ctr">
                    <a:lnL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40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User-targeting (Global)</a:t>
                      </a:r>
                      <a:br>
                        <a:rPr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r>
                        <a:rPr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Target specific types of researchers and/or HCPs in the network, globally</a:t>
                      </a:r>
                      <a:endParaRPr sz="160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868675" anchor="ctr">
                    <a:lnL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</a:tr>
            </a:tbl>
          </a:graphicData>
        </a:graphic>
      </p:graphicFrame>
      <p:sp>
        <p:nvSpPr>
          <p:cNvPr id="283" name="Google Shape;283;g1446cbe3c3f_0_353"/>
          <p:cNvSpPr txBox="1"/>
          <p:nvPr/>
        </p:nvSpPr>
        <p:spPr>
          <a:xfrm>
            <a:off x="228600" y="514350"/>
            <a:ext cx="866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With our campaigns you can choose targeting criteria important to you</a:t>
            </a:r>
            <a:endParaRPr b="1" sz="20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4" name="Google Shape;284;g1446cbe3c3f_0_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161" y="1245106"/>
            <a:ext cx="433800" cy="43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446cbe3c3f_0_3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9161" y="2218175"/>
            <a:ext cx="433800" cy="4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1446cbe3c3f_0_3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9161" y="3378029"/>
            <a:ext cx="433800" cy="413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446cbe3c3f_0_373"/>
          <p:cNvSpPr txBox="1"/>
          <p:nvPr/>
        </p:nvSpPr>
        <p:spPr>
          <a:xfrm>
            <a:off x="5651363" y="3677361"/>
            <a:ext cx="1657200" cy="2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A5A5A5"/>
                </a:solidFill>
              </a:rPr>
              <a:t>‹#›</a:t>
            </a:fld>
            <a:endParaRPr sz="800">
              <a:solidFill>
                <a:srgbClr val="A5A5A5"/>
              </a:solidFill>
            </a:endParaRPr>
          </a:p>
        </p:txBody>
      </p:sp>
      <p:sp>
        <p:nvSpPr>
          <p:cNvPr id="293" name="Google Shape;293;g1446cbe3c3f_0_373"/>
          <p:cNvSpPr txBox="1"/>
          <p:nvPr/>
        </p:nvSpPr>
        <p:spPr>
          <a:xfrm>
            <a:off x="228600" y="514350"/>
            <a:ext cx="8648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Case study #1: Increasing Citations and improving Impact Factor</a:t>
            </a:r>
            <a:endParaRPr b="1" sz="20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4" name="Google Shape;294;g1446cbe3c3f_0_373"/>
          <p:cNvSpPr txBox="1"/>
          <p:nvPr/>
        </p:nvSpPr>
        <p:spPr>
          <a:xfrm>
            <a:off x="266700" y="858825"/>
            <a:ext cx="86106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12-Month Randomized Controlled Trial demonstrated that TrendMD-promoted articles received 50% more citations than the control group</a:t>
            </a: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95" name="Google Shape;295;g1446cbe3c3f_0_37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00" y="1891492"/>
            <a:ext cx="4229988" cy="2392864"/>
          </a:xfrm>
          <a:prstGeom prst="rect">
            <a:avLst/>
          </a:prstGeom>
          <a:noFill/>
          <a:ln cap="flat" cmpd="sng" w="22225">
            <a:solidFill>
              <a:srgbClr val="17325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6" name="Google Shape;296;g1446cbe3c3f_0_37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2730" y="1481350"/>
            <a:ext cx="5273121" cy="2982947"/>
          </a:xfrm>
          <a:prstGeom prst="rect">
            <a:avLst/>
          </a:prstGeom>
          <a:noFill/>
          <a:ln cap="flat" cmpd="sng" w="22225">
            <a:solidFill>
              <a:srgbClr val="17325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7" name="Google Shape;297;g1446cbe3c3f_0_373"/>
          <p:cNvSpPr txBox="1"/>
          <p:nvPr/>
        </p:nvSpPr>
        <p:spPr>
          <a:xfrm>
            <a:off x="630000" y="4352498"/>
            <a:ext cx="78459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B7B7B7"/>
                </a:solidFill>
                <a:highlight>
                  <a:srgbClr val="FFFFFF"/>
                </a:highlight>
              </a:rPr>
              <a:t>https://asistdl.onlinelibrary.wiley.com/doi/10.1002/asi.24330</a:t>
            </a:r>
            <a:endParaRPr sz="800">
              <a:solidFill>
                <a:srgbClr val="B7B7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446cbe3c3f_0_336"/>
          <p:cNvSpPr txBox="1"/>
          <p:nvPr/>
        </p:nvSpPr>
        <p:spPr>
          <a:xfrm>
            <a:off x="228600" y="514350"/>
            <a:ext cx="8369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lang="en-US" sz="2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36-month follow-up to a randomized controlled trial</a:t>
            </a:r>
            <a:endParaRPr sz="20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1" sz="20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4" name="Google Shape;304;g1446cbe3c3f_0_336"/>
          <p:cNvSpPr txBox="1"/>
          <p:nvPr/>
        </p:nvSpPr>
        <p:spPr>
          <a:xfrm>
            <a:off x="228600" y="858825"/>
            <a:ext cx="86487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1500"/>
              <a:buFont typeface="Helvetica Neue"/>
              <a:buNone/>
            </a:pPr>
            <a:r>
              <a:rPr lang="en-US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  <a:t>A follow-up study shows that the </a:t>
            </a:r>
            <a:r>
              <a:rPr b="1" lang="en-US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  <a:t>citation advantage</a:t>
            </a:r>
            <a:r>
              <a:rPr lang="en-US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  <a:t> of promoted articles in TrendMD </a:t>
            </a:r>
            <a:r>
              <a:rPr b="1" lang="en-US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  <a:t>persists at 36-months 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6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g1446cbe3c3f_0_336"/>
          <p:cNvSpPr txBox="1"/>
          <p:nvPr/>
        </p:nvSpPr>
        <p:spPr>
          <a:xfrm>
            <a:off x="5651363" y="3677361"/>
            <a:ext cx="1657200" cy="2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A5A5A5"/>
                </a:solidFill>
              </a:rPr>
              <a:t>‹#›</a:t>
            </a:fld>
            <a:endParaRPr sz="800">
              <a:solidFill>
                <a:srgbClr val="A5A5A5"/>
              </a:solidFill>
            </a:endParaRPr>
          </a:p>
        </p:txBody>
      </p:sp>
      <p:grpSp>
        <p:nvGrpSpPr>
          <p:cNvPr id="306" name="Google Shape;306;g1446cbe3c3f_0_336"/>
          <p:cNvGrpSpPr/>
          <p:nvPr/>
        </p:nvGrpSpPr>
        <p:grpSpPr>
          <a:xfrm>
            <a:off x="650554" y="1392542"/>
            <a:ext cx="7410838" cy="3192213"/>
            <a:chOff x="314348" y="1396763"/>
            <a:chExt cx="8234264" cy="3862794"/>
          </a:xfrm>
        </p:grpSpPr>
        <p:sp>
          <p:nvSpPr>
            <p:cNvPr id="307" name="Google Shape;307;g1446cbe3c3f_0_336"/>
            <p:cNvSpPr txBox="1"/>
            <p:nvPr/>
          </p:nvSpPr>
          <p:spPr>
            <a:xfrm>
              <a:off x="4831882" y="4989857"/>
              <a:ext cx="3368400" cy="2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u="sng">
                  <a:solidFill>
                    <a:srgbClr val="888888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https://jmir.org/2021/12/e34051</a:t>
              </a:r>
              <a:endParaRPr sz="800" u="sng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text, electronics, screenshot&#10;&#10;Description automatically generated" id="308" name="Google Shape;308;g1446cbe3c3f_0_336"/>
            <p:cNvPicPr preferRelativeResize="0"/>
            <p:nvPr/>
          </p:nvPicPr>
          <p:blipFill rotWithShape="1">
            <a:blip r:embed="rId4">
              <a:alphaModFix/>
            </a:blip>
            <a:srcRect b="24908" l="26320" r="26220" t="0"/>
            <a:stretch/>
          </p:blipFill>
          <p:spPr>
            <a:xfrm>
              <a:off x="314348" y="1396763"/>
              <a:ext cx="3660554" cy="3862427"/>
            </a:xfrm>
            <a:prstGeom prst="rect">
              <a:avLst/>
            </a:prstGeom>
            <a:noFill/>
            <a:ln>
              <a:noFill/>
            </a:ln>
            <a:effectLst>
              <a:outerShdw blurRad="50800" sx="102000" rotWithShape="0" algn="ctr" dir="5400000" dist="50800" sy="102000">
                <a:srgbClr val="000000">
                  <a:alpha val="17650"/>
                </a:srgbClr>
              </a:outerShdw>
            </a:effectLst>
          </p:spPr>
        </p:pic>
        <p:sp>
          <p:nvSpPr>
            <p:cNvPr id="309" name="Google Shape;309;g1446cbe3c3f_0_336"/>
            <p:cNvSpPr txBox="1"/>
            <p:nvPr/>
          </p:nvSpPr>
          <p:spPr>
            <a:xfrm>
              <a:off x="4935024" y="1612573"/>
              <a:ext cx="30108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02A4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TrendMD showed a 28% increase in mean citations relative to the control</a:t>
              </a:r>
              <a:endParaRPr b="1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0" name="Google Shape;310;g1446cbe3c3f_0_3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32113" y="2016775"/>
              <a:ext cx="4216500" cy="2622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446cbe3c3f_0_367"/>
          <p:cNvSpPr txBox="1"/>
          <p:nvPr/>
        </p:nvSpPr>
        <p:spPr>
          <a:xfrm>
            <a:off x="228600" y="514350"/>
            <a:ext cx="8648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Case study #2: Increasing Discoverability</a:t>
            </a:r>
            <a:endParaRPr b="1" sz="20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g1446cbe3c3f_0_367"/>
          <p:cNvSpPr txBox="1"/>
          <p:nvPr/>
        </p:nvSpPr>
        <p:spPr>
          <a:xfrm>
            <a:off x="266700" y="935025"/>
            <a:ext cx="86106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600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Problem: </a:t>
            </a:r>
            <a:r>
              <a:rPr lang="en-US" sz="1600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Given the glut of information on Covid-19… How can the most valuable peer-reviewed content on the subject rise above the noise?</a:t>
            </a:r>
            <a:endParaRPr sz="16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Publisher Experience: Covid- 19 Campaign</a:t>
            </a:r>
            <a:endParaRPr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18" name="Google Shape;318;g1446cbe3c3f_0_367"/>
          <p:cNvGraphicFramePr/>
          <p:nvPr/>
        </p:nvGraphicFramePr>
        <p:xfrm>
          <a:off x="1907284" y="1988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{AEDF9E24-C5C0-482D-A034-D8BC92A0F5E1}</a:tableStyleId>
              </a:tblPr>
              <a:tblGrid>
                <a:gridCol w="3513000"/>
                <a:gridCol w="1816425"/>
              </a:tblGrid>
              <a:tr h="40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Number of articles promoted</a:t>
                      </a:r>
                      <a:endParaRPr sz="2000" u="none" cap="none" strike="noStrik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91425" marR="9525" marL="9525" anchor="b">
                    <a:solidFill>
                      <a:srgbClr val="FFF3B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endParaRPr sz="2000" u="none" cap="none" strike="noStrik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91425" marR="9525" marL="9525" anchor="b">
                    <a:solidFill>
                      <a:srgbClr val="FFF3BB"/>
                    </a:solidFill>
                  </a:tcPr>
                </a:tc>
              </a:tr>
              <a:tr h="50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Number of days in campaign</a:t>
                      </a:r>
                      <a:endParaRPr sz="2000" u="none" cap="none" strike="noStrik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91425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</a:t>
                      </a:r>
                      <a:endParaRPr sz="2000" u="none" cap="none" strike="noStrik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91425" marR="9525" marL="9525" anchor="b"/>
                </a:tc>
              </a:tr>
              <a:tr h="50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 Budget</a:t>
                      </a:r>
                      <a:endParaRPr sz="2000" u="none" cap="none" strike="noStrik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91425" marR="9525" marL="9525" anchor="b">
                    <a:solidFill>
                      <a:srgbClr val="FFF3B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$1,500</a:t>
                      </a:r>
                      <a:endParaRPr sz="2000" u="none" cap="none" strike="noStrik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91425" marR="9525" marL="9525" anchor="b">
                    <a:solidFill>
                      <a:srgbClr val="FFF3BB"/>
                    </a:solidFill>
                  </a:tcPr>
                </a:tc>
              </a:tr>
              <a:tr h="456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Number of impressions</a:t>
                      </a:r>
                      <a:endParaRPr sz="2000" u="none" cap="none" strike="noStrik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91425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5.6 million</a:t>
                      </a:r>
                      <a:endParaRPr sz="2000" u="none" cap="none" strike="noStrik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91425" marR="9525" marL="9525" anchor="b"/>
                </a:tc>
              </a:tr>
              <a:tr h="456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Number of clicks</a:t>
                      </a:r>
                      <a:endParaRPr sz="2000" u="none" cap="none" strike="noStrik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91425" marR="9525" marL="9525" anchor="b">
                    <a:solidFill>
                      <a:srgbClr val="FFF3B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    	1,600</a:t>
                      </a:r>
                      <a:endParaRPr sz="2000" u="none" cap="none" strike="noStrik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91425" marR="9525" marL="9525" anchor="b">
                    <a:solidFill>
                      <a:srgbClr val="FFF3B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446cbe3c3f_0_393"/>
          <p:cNvSpPr txBox="1"/>
          <p:nvPr/>
        </p:nvSpPr>
        <p:spPr>
          <a:xfrm>
            <a:off x="228600" y="514350"/>
            <a:ext cx="8648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Case study #3: Springer uses TrendMD to increase readership of articles</a:t>
            </a:r>
            <a:endParaRPr b="1" sz="20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25" name="Google Shape;325;g1446cbe3c3f_0_393"/>
          <p:cNvGraphicFramePr/>
          <p:nvPr/>
        </p:nvGraphicFramePr>
        <p:xfrm>
          <a:off x="2050617" y="35401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{A7409C65-6299-493B-8A97-125BEFAAF51C}</a:tableStyleId>
              </a:tblPr>
              <a:tblGrid>
                <a:gridCol w="1333450"/>
                <a:gridCol w="1236250"/>
                <a:gridCol w="957250"/>
                <a:gridCol w="1377500"/>
              </a:tblGrid>
              <a:tr h="379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7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SOURCE OF REFERRAL</a:t>
                      </a:r>
                      <a:endParaRPr sz="1100"/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32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7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AVG SESSION DURATION</a:t>
                      </a:r>
                      <a:endParaRPr b="1" sz="7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32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7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PAGES</a:t>
                      </a:r>
                      <a:endParaRPr sz="1100"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7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/SESSIONS</a:t>
                      </a:r>
                      <a:endParaRPr b="1" sz="7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32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7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% OF SESSIONS DOWNLOADED A PDF</a:t>
                      </a:r>
                      <a:endParaRPr b="1" sz="7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325C"/>
                    </a:solidFill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Twitter</a:t>
                      </a:r>
                      <a:endParaRPr sz="800" u="none" cap="none" strike="noStrike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00:01:14</a:t>
                      </a:r>
                      <a:endParaRPr sz="1100"/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1.65</a:t>
                      </a:r>
                      <a:endParaRPr sz="1100"/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4.94%</a:t>
                      </a:r>
                      <a:endParaRPr sz="1100"/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TrendMD</a:t>
                      </a:r>
                      <a:endParaRPr b="1" sz="800" u="none" cap="none" strike="noStrike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00:02:52</a:t>
                      </a:r>
                      <a:endParaRPr sz="1100"/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1.84</a:t>
                      </a:r>
                      <a:endParaRPr sz="1100"/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7.53%</a:t>
                      </a:r>
                      <a:endParaRPr sz="1100"/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5"/>
                    </a:solidFill>
                  </a:tcPr>
                </a:tc>
              </a:tr>
            </a:tbl>
          </a:graphicData>
        </a:graphic>
      </p:graphicFrame>
      <p:pic>
        <p:nvPicPr>
          <p:cNvPr id="326" name="Google Shape;326;g1446cbe3c3f_0_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287" y="1200150"/>
            <a:ext cx="3967126" cy="21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1446cbe3c3f_0_405"/>
          <p:cNvPicPr preferRelativeResize="0"/>
          <p:nvPr/>
        </p:nvPicPr>
        <p:blipFill rotWithShape="1">
          <a:blip r:embed="rId3">
            <a:alphaModFix/>
          </a:blip>
          <a:srcRect b="0" l="8224" r="33155" t="0"/>
          <a:stretch/>
        </p:blipFill>
        <p:spPr>
          <a:xfrm>
            <a:off x="5045350" y="222750"/>
            <a:ext cx="3681009" cy="418537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1446cbe3c3f_0_405"/>
          <p:cNvSpPr txBox="1"/>
          <p:nvPr/>
        </p:nvSpPr>
        <p:spPr>
          <a:xfrm>
            <a:off x="198475" y="2293436"/>
            <a:ext cx="5334000" cy="21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Thank you for listening!</a:t>
            </a:r>
            <a:endParaRPr b="1" sz="21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34" name="Google Shape;334;g1446cbe3c3f_0_4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8250"/>
            <a:ext cx="2474727" cy="89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1446cbe3c3f_0_405"/>
          <p:cNvSpPr txBox="1"/>
          <p:nvPr/>
        </p:nvSpPr>
        <p:spPr>
          <a:xfrm>
            <a:off x="270475" y="2925975"/>
            <a:ext cx="7790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000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For more info contact </a:t>
            </a:r>
            <a:r>
              <a:rPr b="1" lang="en-US" sz="2000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Charley MIAO</a:t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charley.miao@trendmd.com</a:t>
            </a:r>
            <a:endParaRPr b="1" sz="20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46cbe3c3f_0_81"/>
          <p:cNvSpPr txBox="1"/>
          <p:nvPr/>
        </p:nvSpPr>
        <p:spPr>
          <a:xfrm>
            <a:off x="228600" y="514350"/>
            <a:ext cx="86106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BAAD3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Uncited research papers </a:t>
            </a:r>
            <a:r>
              <a:rPr b="1" lang="en-US" sz="2000">
                <a:solidFill>
                  <a:srgbClr val="2BAAD3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from 1900-2015 — 21% </a:t>
            </a:r>
            <a:endParaRPr b="1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g1446cbe3c3f_0_81"/>
          <p:cNvSpPr txBox="1"/>
          <p:nvPr/>
        </p:nvSpPr>
        <p:spPr>
          <a:xfrm>
            <a:off x="317525" y="4321998"/>
            <a:ext cx="78459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https://media.nature.com/original/magazine-assets/d41586-017-08404-0/d41586-017-08404-0.pdf</a:t>
            </a:r>
            <a:endParaRPr sz="1000">
              <a:solidFill>
                <a:srgbClr val="9E9E9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B7B7B7"/>
              </a:solidFill>
              <a:highlight>
                <a:srgbClr val="FFFFFF"/>
              </a:highlight>
            </a:endParaRPr>
          </a:p>
        </p:txBody>
      </p:sp>
      <p:pic>
        <p:nvPicPr>
          <p:cNvPr id="100" name="Google Shape;100;g1446cbe3c3f_0_81"/>
          <p:cNvPicPr preferRelativeResize="0"/>
          <p:nvPr/>
        </p:nvPicPr>
        <p:blipFill rotWithShape="1">
          <a:blip r:embed="rId3">
            <a:alphaModFix/>
          </a:blip>
          <a:srcRect b="10467" l="0" r="0" t="16741"/>
          <a:stretch/>
        </p:blipFill>
        <p:spPr>
          <a:xfrm>
            <a:off x="1713950" y="1042875"/>
            <a:ext cx="4710350" cy="317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46cbe3c3f_0_90"/>
          <p:cNvSpPr txBox="1"/>
          <p:nvPr/>
        </p:nvSpPr>
        <p:spPr>
          <a:xfrm>
            <a:off x="660725" y="1581000"/>
            <a:ext cx="79695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b="1" lang="en-US" sz="2000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  <a:t>he exponential increase in scholarly literature may impede academic progress and the adoption of new ideas. </a:t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  <a:t>What can be done to c</a:t>
            </a:r>
            <a:r>
              <a:rPr b="1" lang="en-US" sz="2000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  <a:t>ounteract this effect? </a:t>
            </a:r>
            <a:endParaRPr b="1" sz="2000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7" name="Google Shape;107;g1446cbe3c3f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8050" y="560800"/>
            <a:ext cx="1142175" cy="114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/>
        </p:nvSpPr>
        <p:spPr>
          <a:xfrm>
            <a:off x="228600" y="514350"/>
            <a:ext cx="6553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Browsing on publishers websites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90500" y="782625"/>
            <a:ext cx="86106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  <a:t>“Related articles remain the most popular feature of a publisher website.”</a:t>
            </a:r>
            <a:r>
              <a:rPr lang="en-US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en-US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  <a:t>How Readers Discover Content in Scholarly Publications, Gardner &amp; Inger, Jul 2021</a:t>
            </a:r>
            <a:endParaRPr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 b="0" l="4948" r="3752" t="0"/>
          <a:stretch/>
        </p:blipFill>
        <p:spPr>
          <a:xfrm>
            <a:off x="1752574" y="1538300"/>
            <a:ext cx="5124824" cy="284765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" name="Google Shape;115;p2"/>
          <p:cNvSpPr txBox="1"/>
          <p:nvPr/>
        </p:nvSpPr>
        <p:spPr>
          <a:xfrm>
            <a:off x="317525" y="4321998"/>
            <a:ext cx="78459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https://renewconsultants.com/wp-content/uploads/2021/07/How-Readers-Discover-Content-2021.pdf</a:t>
            </a:r>
            <a:endParaRPr sz="1000">
              <a:solidFill>
                <a:srgbClr val="9E9E9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B7B7B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46cbe3c3f_0_32"/>
          <p:cNvSpPr txBox="1"/>
          <p:nvPr/>
        </p:nvSpPr>
        <p:spPr>
          <a:xfrm>
            <a:off x="228600" y="514350"/>
            <a:ext cx="8547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TrendMD is used on over 6,200 scholarly websites by 500+ publishers</a:t>
            </a:r>
            <a:endParaRPr b="1" sz="20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1" name="Google Shape;121;g1446cbe3c3f_0_32"/>
          <p:cNvGrpSpPr/>
          <p:nvPr/>
        </p:nvGrpSpPr>
        <p:grpSpPr>
          <a:xfrm>
            <a:off x="563339" y="1041325"/>
            <a:ext cx="7985321" cy="3432156"/>
            <a:chOff x="457199" y="1041313"/>
            <a:chExt cx="8312847" cy="3566618"/>
          </a:xfrm>
        </p:grpSpPr>
        <p:pic>
          <p:nvPicPr>
            <p:cNvPr id="122" name="Google Shape;122;g1446cbe3c3f_0_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63844" y="2225741"/>
              <a:ext cx="525962" cy="350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creen Shot 2016-12-05 at 00.20.11.png" id="123" name="Google Shape;123;g1446cbe3c3f_0_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4569" y="2226654"/>
              <a:ext cx="652813" cy="348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4" name="Google Shape;124;g1446cbe3c3f_0_32"/>
            <p:cNvGrpSpPr/>
            <p:nvPr/>
          </p:nvGrpSpPr>
          <p:grpSpPr>
            <a:xfrm>
              <a:off x="1927572" y="4137267"/>
              <a:ext cx="3958222" cy="470663"/>
              <a:chOff x="1927572" y="4427342"/>
              <a:chExt cx="3958222" cy="470663"/>
            </a:xfrm>
          </p:grpSpPr>
          <p:pic>
            <p:nvPicPr>
              <p:cNvPr descr="COBNewLogo300dpi.jpg" id="125" name="Google Shape;125;g1446cbe3c3f_0_3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664970" y="4462606"/>
                <a:ext cx="715015" cy="4001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g1446cbe3c3f_0_3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884242" y="4558624"/>
                <a:ext cx="1001552" cy="2080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g1446cbe3c3f_0_3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927572" y="4427342"/>
                <a:ext cx="973894" cy="4706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ers_logo.png" id="128" name="Google Shape;128;g1446cbe3c3f_0_3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6833" y="2886133"/>
              <a:ext cx="708285" cy="253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g1446cbe3c3f_0_32"/>
            <p:cNvPicPr preferRelativeResize="0"/>
            <p:nvPr/>
          </p:nvPicPr>
          <p:blipFill rotWithShape="1">
            <a:blip r:embed="rId9">
              <a:alphaModFix/>
            </a:blip>
            <a:srcRect b="34681" l="0" r="0" t="29846"/>
            <a:stretch/>
          </p:blipFill>
          <p:spPr>
            <a:xfrm>
              <a:off x="1872252" y="2882851"/>
              <a:ext cx="1084548" cy="260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g1446cbe3c3f_0_3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100116" y="2861917"/>
              <a:ext cx="652800" cy="30199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1" name="Google Shape;131;g1446cbe3c3f_0_32"/>
            <p:cNvGrpSpPr/>
            <p:nvPr/>
          </p:nvGrpSpPr>
          <p:grpSpPr>
            <a:xfrm>
              <a:off x="546837" y="3461265"/>
              <a:ext cx="5360429" cy="284012"/>
              <a:chOff x="546837" y="3653867"/>
              <a:chExt cx="5360429" cy="284012"/>
            </a:xfrm>
          </p:grpSpPr>
          <p:pic>
            <p:nvPicPr>
              <p:cNvPr id="132" name="Google Shape;132;g1446cbe3c3f_0_32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546837" y="3653867"/>
                <a:ext cx="839214" cy="284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AAS.png" id="133" name="Google Shape;133;g1446cbe3c3f_0_32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4905716" y="3675905"/>
                <a:ext cx="1001550" cy="2307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PNAS.png" id="134" name="Google Shape;134;g1446cbe3c3f_0_3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578264" y="1658572"/>
              <a:ext cx="897122" cy="230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g1446cbe3c3f_0_32"/>
            <p:cNvPicPr preferRelativeResize="0"/>
            <p:nvPr/>
          </p:nvPicPr>
          <p:blipFill rotWithShape="1">
            <a:blip r:embed="rId14">
              <a:alphaModFix/>
            </a:blip>
            <a:srcRect b="0" l="1890" r="-1889" t="0"/>
            <a:stretch/>
          </p:blipFill>
          <p:spPr>
            <a:xfrm>
              <a:off x="546838" y="1624679"/>
              <a:ext cx="708275" cy="2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ypon-38a9c282d1fbb5a5268d91759d9ed6de.png" id="136" name="Google Shape;136;g1446cbe3c3f_0_3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151713" y="2049590"/>
              <a:ext cx="1092780" cy="296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_hw_2.png" id="137" name="Google Shape;137;g1446cbe3c3f_0_3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966771" y="1541278"/>
              <a:ext cx="1462664" cy="347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genta-connect_250x60.png" id="138" name="Google Shape;138;g1446cbe3c3f_0_32"/>
            <p:cNvPicPr preferRelativeResize="0"/>
            <p:nvPr/>
          </p:nvPicPr>
          <p:blipFill rotWithShape="1">
            <a:blip r:embed="rId17">
              <a:alphaModFix/>
            </a:blip>
            <a:srcRect b="0" l="0" r="26421" t="0"/>
            <a:stretch/>
          </p:blipFill>
          <p:spPr>
            <a:xfrm>
              <a:off x="7218591" y="2506625"/>
              <a:ext cx="959025" cy="31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js_logo.png" id="139" name="Google Shape;139;g1446cbe3c3f_0_32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237422" y="3609861"/>
              <a:ext cx="921362" cy="459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creen Shot 2016-12-05 at 00.36.57.png" id="140" name="Google Shape;140;g1446cbe3c3f_0_3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218593" y="2979175"/>
              <a:ext cx="959021" cy="469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g1446cbe3c3f_0_32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921718" y="4230635"/>
              <a:ext cx="1552771" cy="242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g1446cbe3c3f_0_32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935013" y="3379887"/>
              <a:ext cx="959025" cy="44676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3" name="Google Shape;143;g1446cbe3c3f_0_32"/>
            <p:cNvGrpSpPr/>
            <p:nvPr/>
          </p:nvGrpSpPr>
          <p:grpSpPr>
            <a:xfrm>
              <a:off x="1990576" y="1664450"/>
              <a:ext cx="847900" cy="218243"/>
              <a:chOff x="3602875" y="3161900"/>
              <a:chExt cx="847900" cy="218243"/>
            </a:xfrm>
          </p:grpSpPr>
          <p:pic>
            <p:nvPicPr>
              <p:cNvPr id="144" name="Google Shape;144;g1446cbe3c3f_0_32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3602875" y="3163014"/>
                <a:ext cx="839213" cy="2171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5" name="Google Shape;145;g1446cbe3c3f_0_32"/>
              <p:cNvSpPr/>
              <p:nvPr/>
            </p:nvSpPr>
            <p:spPr>
              <a:xfrm>
                <a:off x="4410275" y="3161900"/>
                <a:ext cx="40500" cy="38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" name="Google Shape;146;g1446cbe3c3f_0_32"/>
            <p:cNvGrpSpPr/>
            <p:nvPr/>
          </p:nvGrpSpPr>
          <p:grpSpPr>
            <a:xfrm>
              <a:off x="5006904" y="1560652"/>
              <a:ext cx="839225" cy="425845"/>
              <a:chOff x="5006904" y="1865452"/>
              <a:chExt cx="839225" cy="425845"/>
            </a:xfrm>
          </p:grpSpPr>
          <p:pic>
            <p:nvPicPr>
              <p:cNvPr descr="ieee-logo.png" id="147" name="Google Shape;147;g1446cbe3c3f_0_32"/>
              <p:cNvPicPr preferRelativeResize="0"/>
              <p:nvPr/>
            </p:nvPicPr>
            <p:blipFill rotWithShape="1">
              <a:blip r:embed="rId23">
                <a:alphaModFix/>
              </a:blip>
              <a:srcRect b="0" l="0" r="0" t="0"/>
              <a:stretch/>
            </p:blipFill>
            <p:spPr>
              <a:xfrm>
                <a:off x="5006904" y="1865452"/>
                <a:ext cx="839225" cy="42584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8" name="Google Shape;148;g1446cbe3c3f_0_32"/>
              <p:cNvSpPr/>
              <p:nvPr/>
            </p:nvSpPr>
            <p:spPr>
              <a:xfrm>
                <a:off x="5736825" y="2156025"/>
                <a:ext cx="40500" cy="37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" name="Google Shape;149;g1446cbe3c3f_0_32"/>
            <p:cNvGrpSpPr/>
            <p:nvPr/>
          </p:nvGrpSpPr>
          <p:grpSpPr>
            <a:xfrm>
              <a:off x="1950638" y="2272941"/>
              <a:ext cx="927775" cy="263434"/>
              <a:chOff x="1955550" y="2577741"/>
              <a:chExt cx="927775" cy="263434"/>
            </a:xfrm>
          </p:grpSpPr>
          <p:pic>
            <p:nvPicPr>
              <p:cNvPr descr="ADA-0cca31262cb4983f1cda6964dda76423.png" id="150" name="Google Shape;150;g1446cbe3c3f_0_32"/>
              <p:cNvPicPr preferRelativeResize="0"/>
              <p:nvPr/>
            </p:nvPicPr>
            <p:blipFill rotWithShape="1">
              <a:blip r:embed="rId24">
                <a:alphaModFix/>
              </a:blip>
              <a:srcRect b="0" l="0" r="0" t="0"/>
              <a:stretch/>
            </p:blipFill>
            <p:spPr>
              <a:xfrm>
                <a:off x="1955550" y="2577741"/>
                <a:ext cx="917935" cy="2564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1" name="Google Shape;151;g1446cbe3c3f_0_32"/>
              <p:cNvSpPr/>
              <p:nvPr/>
            </p:nvSpPr>
            <p:spPr>
              <a:xfrm>
                <a:off x="2839525" y="2797375"/>
                <a:ext cx="43800" cy="43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g1446cbe3c3f_0_32"/>
              <p:cNvSpPr/>
              <p:nvPr/>
            </p:nvSpPr>
            <p:spPr>
              <a:xfrm>
                <a:off x="2250200" y="2797375"/>
                <a:ext cx="40800" cy="40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53" name="Google Shape;153;g1446cbe3c3f_0_32"/>
            <p:cNvPicPr preferRelativeResize="0"/>
            <p:nvPr/>
          </p:nvPicPr>
          <p:blipFill>
            <a:blip r:embed="rId25">
              <a:alphaModFix/>
            </a:blip>
            <a:stretch>
              <a:fillRect/>
            </a:stretch>
          </p:blipFill>
          <p:spPr>
            <a:xfrm>
              <a:off x="3562938" y="3447038"/>
              <a:ext cx="927775" cy="312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g1446cbe3c3f_0_32"/>
            <p:cNvPicPr preferRelativeResize="0"/>
            <p:nvPr/>
          </p:nvPicPr>
          <p:blipFill>
            <a:blip r:embed="rId26">
              <a:alphaModFix/>
            </a:blip>
            <a:stretch>
              <a:fillRect/>
            </a:stretch>
          </p:blipFill>
          <p:spPr>
            <a:xfrm>
              <a:off x="457199" y="4170731"/>
              <a:ext cx="959025" cy="3625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g1446cbe3c3f_0_32"/>
            <p:cNvSpPr/>
            <p:nvPr/>
          </p:nvSpPr>
          <p:spPr>
            <a:xfrm>
              <a:off x="5175225" y="2515750"/>
              <a:ext cx="787200" cy="13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g1446cbe3c3f_0_32"/>
            <p:cNvSpPr/>
            <p:nvPr/>
          </p:nvSpPr>
          <p:spPr>
            <a:xfrm>
              <a:off x="5253700" y="2516838"/>
              <a:ext cx="787200" cy="13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7" name="Google Shape;157;g1446cbe3c3f_0_32"/>
            <p:cNvPicPr preferRelativeResize="0"/>
            <p:nvPr/>
          </p:nvPicPr>
          <p:blipFill>
            <a:blip r:embed="rId27">
              <a:alphaModFix/>
            </a:blip>
            <a:stretch>
              <a:fillRect/>
            </a:stretch>
          </p:blipFill>
          <p:spPr>
            <a:xfrm>
              <a:off x="4853760" y="2250150"/>
              <a:ext cx="1145504" cy="301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g1446cbe3c3f_0_32"/>
            <p:cNvSpPr txBox="1"/>
            <p:nvPr/>
          </p:nvSpPr>
          <p:spPr>
            <a:xfrm>
              <a:off x="548404" y="1041313"/>
              <a:ext cx="1402200" cy="349500"/>
            </a:xfrm>
            <a:prstGeom prst="rect">
              <a:avLst/>
            </a:prstGeom>
            <a:solidFill>
              <a:srgbClr val="E3F3FF"/>
            </a:solidFill>
            <a:ln>
              <a:noFill/>
            </a:ln>
          </p:spPr>
          <p:txBody>
            <a:bodyPr anchorCtr="0" anchor="ctr" bIns="45725" lIns="182875" spcFirstLastPara="1" rIns="18287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002A4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Publishers</a:t>
              </a:r>
              <a:endParaRPr b="1">
                <a:solidFill>
                  <a:srgbClr val="002A40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9" name="Google Shape;159;g1446cbe3c3f_0_32"/>
            <p:cNvSpPr txBox="1"/>
            <p:nvPr/>
          </p:nvSpPr>
          <p:spPr>
            <a:xfrm>
              <a:off x="6377546" y="1058407"/>
              <a:ext cx="2392500" cy="315300"/>
            </a:xfrm>
            <a:prstGeom prst="rect">
              <a:avLst/>
            </a:prstGeom>
            <a:solidFill>
              <a:srgbClr val="E3F3FF"/>
            </a:solidFill>
            <a:ln>
              <a:noFill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002A40"/>
                  </a:solidFill>
                </a:rPr>
                <a:t>Integration partners</a:t>
              </a:r>
              <a:endParaRPr b="1">
                <a:solidFill>
                  <a:srgbClr val="002A40"/>
                </a:solidFill>
              </a:endParaRPr>
            </a:p>
          </p:txBody>
        </p:sp>
        <p:pic>
          <p:nvPicPr>
            <p:cNvPr id="160" name="Google Shape;160;g1446cbe3c3f_0_32"/>
            <p:cNvPicPr preferRelativeResize="0"/>
            <p:nvPr/>
          </p:nvPicPr>
          <p:blipFill>
            <a:blip r:embed="rId28">
              <a:alphaModFix/>
            </a:blip>
            <a:stretch>
              <a:fillRect/>
            </a:stretch>
          </p:blipFill>
          <p:spPr>
            <a:xfrm>
              <a:off x="3548949" y="2827738"/>
              <a:ext cx="959025" cy="36811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1" name="Google Shape;161;g1446cbe3c3f_0_32"/>
            <p:cNvCxnSpPr/>
            <p:nvPr/>
          </p:nvCxnSpPr>
          <p:spPr>
            <a:xfrm flipH="1">
              <a:off x="6426450" y="1559275"/>
              <a:ext cx="11100" cy="2985000"/>
            </a:xfrm>
            <a:prstGeom prst="straightConnector1">
              <a:avLst/>
            </a:prstGeom>
            <a:noFill/>
            <a:ln cap="flat" cmpd="sng" w="9525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446cbe3c3f_0_104"/>
          <p:cNvSpPr txBox="1"/>
          <p:nvPr/>
        </p:nvSpPr>
        <p:spPr>
          <a:xfrm>
            <a:off x="228600" y="514350"/>
            <a:ext cx="8547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TrendMD audience reach</a:t>
            </a:r>
            <a:endParaRPr b="1" sz="20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g1446cbe3c3f_0_104"/>
          <p:cNvSpPr/>
          <p:nvPr/>
        </p:nvSpPr>
        <p:spPr>
          <a:xfrm>
            <a:off x="4868748" y="922100"/>
            <a:ext cx="3717000" cy="1063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5F7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371600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102M+</a:t>
            </a:r>
            <a:endParaRPr b="1" sz="2400">
              <a:solidFill>
                <a:srgbClr val="1632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Uniques Globally</a:t>
            </a:r>
            <a:endParaRPr/>
          </a:p>
        </p:txBody>
      </p:sp>
      <p:sp>
        <p:nvSpPr>
          <p:cNvPr id="168" name="Google Shape;168;g1446cbe3c3f_0_104"/>
          <p:cNvSpPr/>
          <p:nvPr/>
        </p:nvSpPr>
        <p:spPr>
          <a:xfrm>
            <a:off x="925457" y="922100"/>
            <a:ext cx="3717000" cy="1063200"/>
          </a:xfrm>
          <a:prstGeom prst="rect">
            <a:avLst/>
          </a:prstGeom>
          <a:solidFill>
            <a:srgbClr val="F5F7F8"/>
          </a:solidFill>
          <a:ln cap="flat" cmpd="sng" w="19050">
            <a:solidFill>
              <a:srgbClr val="F5F7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3716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5M+</a:t>
            </a:r>
            <a:endParaRPr b="1" sz="2400">
              <a:solidFill>
                <a:srgbClr val="1632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Clicks</a:t>
            </a:r>
            <a:endParaRPr/>
          </a:p>
        </p:txBody>
      </p:sp>
      <p:sp>
        <p:nvSpPr>
          <p:cNvPr id="169" name="Google Shape;169;g1446cbe3c3f_0_104"/>
          <p:cNvSpPr/>
          <p:nvPr/>
        </p:nvSpPr>
        <p:spPr>
          <a:xfrm>
            <a:off x="4868759" y="2197335"/>
            <a:ext cx="3717000" cy="1063200"/>
          </a:xfrm>
          <a:prstGeom prst="rect">
            <a:avLst/>
          </a:prstGeom>
          <a:solidFill>
            <a:srgbClr val="F5F7F8"/>
          </a:solidFill>
          <a:ln cap="flat" cmpd="sng" w="19050">
            <a:solidFill>
              <a:srgbClr val="F5F7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3716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40%</a:t>
            </a:r>
            <a:endParaRPr b="1" sz="1200">
              <a:solidFill>
                <a:srgbClr val="1632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Mobile</a:t>
            </a:r>
            <a:endParaRPr/>
          </a:p>
        </p:txBody>
      </p:sp>
      <p:sp>
        <p:nvSpPr>
          <p:cNvPr id="170" name="Google Shape;170;g1446cbe3c3f_0_104"/>
          <p:cNvSpPr/>
          <p:nvPr/>
        </p:nvSpPr>
        <p:spPr>
          <a:xfrm>
            <a:off x="925468" y="2197335"/>
            <a:ext cx="3717000" cy="1063200"/>
          </a:xfrm>
          <a:prstGeom prst="rect">
            <a:avLst/>
          </a:prstGeom>
          <a:noFill/>
          <a:ln cap="flat" cmpd="sng" w="19050">
            <a:solidFill>
              <a:srgbClr val="F5F7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3716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60%</a:t>
            </a:r>
            <a:endParaRPr b="1" sz="2400">
              <a:solidFill>
                <a:srgbClr val="1632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Desktop</a:t>
            </a:r>
            <a:endParaRPr/>
          </a:p>
        </p:txBody>
      </p:sp>
      <p:sp>
        <p:nvSpPr>
          <p:cNvPr id="171" name="Google Shape;171;g1446cbe3c3f_0_104"/>
          <p:cNvSpPr/>
          <p:nvPr/>
        </p:nvSpPr>
        <p:spPr>
          <a:xfrm>
            <a:off x="4868759" y="3472580"/>
            <a:ext cx="3717000" cy="1063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5F7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3716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90%</a:t>
            </a:r>
            <a:endParaRPr b="1" sz="1200">
              <a:solidFill>
                <a:srgbClr val="1632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 MDs reached</a:t>
            </a:r>
            <a:endParaRPr/>
          </a:p>
        </p:txBody>
      </p:sp>
      <p:sp>
        <p:nvSpPr>
          <p:cNvPr id="172" name="Google Shape;172;g1446cbe3c3f_0_104"/>
          <p:cNvSpPr/>
          <p:nvPr/>
        </p:nvSpPr>
        <p:spPr>
          <a:xfrm>
            <a:off x="925468" y="3472580"/>
            <a:ext cx="3717000" cy="1063200"/>
          </a:xfrm>
          <a:prstGeom prst="rect">
            <a:avLst/>
          </a:prstGeom>
          <a:solidFill>
            <a:srgbClr val="F5F7F8"/>
          </a:solidFill>
          <a:ln cap="flat" cmpd="sng" w="19050">
            <a:solidFill>
              <a:srgbClr val="F5F7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3716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85%</a:t>
            </a:r>
            <a:endParaRPr b="1" sz="2400">
              <a:solidFill>
                <a:srgbClr val="1632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 academic reached</a:t>
            </a:r>
            <a:endParaRPr/>
          </a:p>
        </p:txBody>
      </p:sp>
      <p:pic>
        <p:nvPicPr>
          <p:cNvPr id="173" name="Google Shape;173;g1446cbe3c3f_0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506" y="2458722"/>
            <a:ext cx="343127" cy="54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1446cbe3c3f_0_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3175" y="3764096"/>
            <a:ext cx="557788" cy="54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1446cbe3c3f_0_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0956" y="1213404"/>
            <a:ext cx="442228" cy="54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446cbe3c3f_0_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5490" y="1183479"/>
            <a:ext cx="421198" cy="54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446cbe3c3f_0_1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8298" y="3764095"/>
            <a:ext cx="575571" cy="54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446cbe3c3f_0_1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6208" y="2458719"/>
            <a:ext cx="639748" cy="540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446cbe3c3f_0_175"/>
          <p:cNvSpPr txBox="1"/>
          <p:nvPr/>
        </p:nvSpPr>
        <p:spPr>
          <a:xfrm>
            <a:off x="228600" y="514350"/>
            <a:ext cx="6553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Readers discover new content, based on</a:t>
            </a:r>
            <a:endParaRPr b="1" i="0" sz="2000" u="none" cap="none" strike="noStrike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85" name="Google Shape;185;g1446cbe3c3f_0_175"/>
          <p:cNvGraphicFramePr/>
          <p:nvPr/>
        </p:nvGraphicFramePr>
        <p:xfrm>
          <a:off x="657689" y="12001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{E7729D3F-2655-474C-96BE-F252BB08D496}</a:tableStyleId>
              </a:tblPr>
              <a:tblGrid>
                <a:gridCol w="3357875"/>
              </a:tblGrid>
              <a:tr h="80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they are reading</a:t>
                      </a:r>
                      <a:endParaRPr sz="16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274300" marL="731500" anchor="ctr">
                    <a:lnL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2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6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other users like them have read</a:t>
                      </a:r>
                      <a:endParaRPr sz="16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274300" marL="731500" anchor="ctr">
                    <a:lnL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</a:tr>
              <a:tr h="107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6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they have read in the past</a:t>
                      </a:r>
                      <a:endParaRPr sz="16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274300" marL="731500" anchor="ctr">
                    <a:lnL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5F7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6" name="Google Shape;186;g1446cbe3c3f_0_175"/>
          <p:cNvSpPr/>
          <p:nvPr/>
        </p:nvSpPr>
        <p:spPr>
          <a:xfrm>
            <a:off x="836575" y="3393875"/>
            <a:ext cx="280200" cy="280200"/>
          </a:xfrm>
          <a:prstGeom prst="ellipse">
            <a:avLst/>
          </a:prstGeom>
          <a:solidFill>
            <a:srgbClr val="00A9FF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1"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g1446cbe3c3f_0_175"/>
          <p:cNvSpPr/>
          <p:nvPr/>
        </p:nvSpPr>
        <p:spPr>
          <a:xfrm>
            <a:off x="836575" y="1442688"/>
            <a:ext cx="280200" cy="280200"/>
          </a:xfrm>
          <a:prstGeom prst="ellipse">
            <a:avLst/>
          </a:prstGeom>
          <a:solidFill>
            <a:srgbClr val="00A9FF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1"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g1446cbe3c3f_0_175"/>
          <p:cNvSpPr/>
          <p:nvPr/>
        </p:nvSpPr>
        <p:spPr>
          <a:xfrm>
            <a:off x="836575" y="2328818"/>
            <a:ext cx="280200" cy="280200"/>
          </a:xfrm>
          <a:prstGeom prst="ellipse">
            <a:avLst/>
          </a:prstGeom>
          <a:solidFill>
            <a:srgbClr val="00A9FF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1"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9" name="Google Shape;189;g1446cbe3c3f_0_175"/>
          <p:cNvPicPr preferRelativeResize="0"/>
          <p:nvPr/>
        </p:nvPicPr>
        <p:blipFill rotWithShape="1">
          <a:blip r:embed="rId3">
            <a:alphaModFix/>
          </a:blip>
          <a:srcRect b="32399" l="0" r="8062" t="6539"/>
          <a:stretch/>
        </p:blipFill>
        <p:spPr>
          <a:xfrm>
            <a:off x="5232970" y="287775"/>
            <a:ext cx="3400188" cy="41339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0" name="Google Shape;190;g1446cbe3c3f_0_175"/>
          <p:cNvPicPr preferRelativeResize="0"/>
          <p:nvPr/>
        </p:nvPicPr>
        <p:blipFill rotWithShape="1">
          <a:blip r:embed="rId3">
            <a:alphaModFix/>
          </a:blip>
          <a:srcRect b="32397" l="4171" r="35634" t="49146"/>
          <a:stretch/>
        </p:blipFill>
        <p:spPr>
          <a:xfrm>
            <a:off x="4694524" y="1861940"/>
            <a:ext cx="4093575" cy="2287744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414338" rotWithShape="0" algn="bl" dir="14280000" dist="123825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446cbe3c3f_0_195"/>
          <p:cNvSpPr txBox="1"/>
          <p:nvPr/>
        </p:nvSpPr>
        <p:spPr>
          <a:xfrm>
            <a:off x="228600" y="514350"/>
            <a:ext cx="6553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Global distribution</a:t>
            </a:r>
            <a:endParaRPr b="1" sz="80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2A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8888"/>
              <a:buNone/>
            </a:pPr>
            <a:r>
              <a:t/>
            </a:r>
            <a:endParaRPr b="1" sz="1800">
              <a:solidFill>
                <a:srgbClr val="002A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97" name="Google Shape;197;g1446cbe3c3f_0_195"/>
          <p:cNvGraphicFramePr/>
          <p:nvPr/>
        </p:nvGraphicFramePr>
        <p:xfrm>
          <a:off x="338122" y="982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{E7729D3F-2655-474C-96BE-F252BB08D496}</a:tableStyleId>
              </a:tblPr>
              <a:tblGrid>
                <a:gridCol w="850675"/>
                <a:gridCol w="747775"/>
                <a:gridCol w="611325"/>
              </a:tblGrid>
              <a:tr h="220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Country</a:t>
                      </a:r>
                      <a:endParaRPr b="1"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EEF2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EF2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Impressions</a:t>
                      </a:r>
                      <a:endParaRPr b="1"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EF2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Global %</a:t>
                      </a:r>
                      <a:endParaRPr b="1"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F2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EF2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8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  <a:endParaRPr b="1"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B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102.1M</a:t>
                      </a:r>
                      <a:endParaRPr b="1"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B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BB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United States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49.0M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48%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United Kingdom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9.5M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9.3%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India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6.2M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6.4%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Canada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5.2M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5.1%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Australia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3.6M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3.5%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Philippines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1.6M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1.6%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Germany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1.4M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1.4%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China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1.2M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1.2%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Japan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1.1M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1.1%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South Africa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896K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0.9%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</a:tr>
              <a:tr h="17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France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829K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0.8%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Netherlands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811K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0.8%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</a:tr>
              <a:tr h="17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Spain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800K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0.8%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Italy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783K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0.8%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</a:tr>
              <a:tr h="17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Brazil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714K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0.7%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Singapore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683K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0.7%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91425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7F8"/>
                    </a:solidFill>
                  </a:tcPr>
                </a:tc>
              </a:tr>
            </a:tbl>
          </a:graphicData>
        </a:graphic>
      </p:graphicFrame>
      <p:pic>
        <p:nvPicPr>
          <p:cNvPr id="198" name="Google Shape;198;g1446cbe3c3f_0_195"/>
          <p:cNvPicPr preferRelativeResize="0"/>
          <p:nvPr/>
        </p:nvPicPr>
        <p:blipFill rotWithShape="1">
          <a:blip r:embed="rId3">
            <a:alphaModFix/>
          </a:blip>
          <a:srcRect b="2673" l="1590" r="5928" t="1861"/>
          <a:stretch/>
        </p:blipFill>
        <p:spPr>
          <a:xfrm>
            <a:off x="2643625" y="610588"/>
            <a:ext cx="6334152" cy="3922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446cbe3c3f_0_204"/>
          <p:cNvSpPr txBox="1"/>
          <p:nvPr/>
        </p:nvSpPr>
        <p:spPr>
          <a:xfrm>
            <a:off x="228600" y="514350"/>
            <a:ext cx="8369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1" lang="en-US" sz="8000">
                <a:solidFill>
                  <a:srgbClr val="2BAAD3"/>
                </a:solidFill>
                <a:latin typeface="Cambria"/>
                <a:ea typeface="Cambria"/>
                <a:cs typeface="Cambria"/>
                <a:sym typeface="Cambria"/>
              </a:rPr>
              <a:t>We provide recommendations within journals, blogs, other sites that academics, doctors, and researchers use in their day-to-day work</a:t>
            </a:r>
            <a:endParaRPr b="1" sz="8000">
              <a:solidFill>
                <a:srgbClr val="2BAAD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2A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8888"/>
              <a:buNone/>
            </a:pPr>
            <a:r>
              <a:t/>
            </a:r>
            <a:endParaRPr b="1" sz="1800">
              <a:solidFill>
                <a:srgbClr val="002A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 b="1" sz="20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5" name="Google Shape;205;g1446cbe3c3f_0_204"/>
          <p:cNvGrpSpPr/>
          <p:nvPr/>
        </p:nvGrpSpPr>
        <p:grpSpPr>
          <a:xfrm>
            <a:off x="841476" y="1402722"/>
            <a:ext cx="7461059" cy="3166388"/>
            <a:chOff x="561975" y="1305000"/>
            <a:chExt cx="7668098" cy="3350675"/>
          </a:xfrm>
        </p:grpSpPr>
        <p:sp>
          <p:nvSpPr>
            <p:cNvPr id="206" name="Google Shape;206;g1446cbe3c3f_0_204"/>
            <p:cNvSpPr txBox="1"/>
            <p:nvPr/>
          </p:nvSpPr>
          <p:spPr>
            <a:xfrm>
              <a:off x="6513763" y="2076340"/>
              <a:ext cx="1716300" cy="4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rgbClr val="212C3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Article abstract</a:t>
              </a:r>
              <a:endParaRPr b="0" i="0" sz="1700" u="none" cap="none" strike="noStrike">
                <a:solidFill>
                  <a:srgbClr val="212C38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7" name="Google Shape;207;g1446cbe3c3f_0_204"/>
            <p:cNvSpPr txBox="1"/>
            <p:nvPr/>
          </p:nvSpPr>
          <p:spPr>
            <a:xfrm>
              <a:off x="7421273" y="3738569"/>
              <a:ext cx="808800" cy="2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2A4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widget</a:t>
              </a:r>
              <a:endParaRPr b="0" i="0" sz="1600" u="none" cap="none" strike="noStrike">
                <a:solidFill>
                  <a:srgbClr val="002A4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08" name="Google Shape;208;g1446cbe3c3f_0_20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1975" y="1305000"/>
              <a:ext cx="5372368" cy="3350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g1446cbe3c3f_0_20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13738" y="3753894"/>
              <a:ext cx="828497" cy="196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aphical user interface, text, application, email&#10;&#10;Description automatically generated" id="210" name="Google Shape;210;g1446cbe3c3f_0_20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5626" y="2607921"/>
              <a:ext cx="4990273" cy="2047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g1446cbe3c3f_0_204"/>
            <p:cNvSpPr/>
            <p:nvPr/>
          </p:nvSpPr>
          <p:spPr>
            <a:xfrm>
              <a:off x="6219425" y="1859200"/>
              <a:ext cx="158400" cy="825000"/>
            </a:xfrm>
            <a:prstGeom prst="rightBrace">
              <a:avLst>
                <a:gd fmla="val 50000" name="adj1"/>
                <a:gd fmla="val 50000" name="adj2"/>
              </a:avLst>
            </a:prstGeom>
            <a:noFill/>
            <a:ln cap="flat" cmpd="sng" w="19050">
              <a:solidFill>
                <a:srgbClr val="556A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1446cbe3c3f_0_204"/>
            <p:cNvSpPr/>
            <p:nvPr/>
          </p:nvSpPr>
          <p:spPr>
            <a:xfrm>
              <a:off x="6233725" y="2822550"/>
              <a:ext cx="158400" cy="1833000"/>
            </a:xfrm>
            <a:prstGeom prst="rightBrace">
              <a:avLst>
                <a:gd fmla="val 50000" name="adj1"/>
                <a:gd fmla="val 50000" name="adj2"/>
              </a:avLst>
            </a:prstGeom>
            <a:noFill/>
            <a:ln cap="flat" cmpd="sng" w="19050">
              <a:solidFill>
                <a:srgbClr val="1732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Muhammad Afzaal</dc:creator>
</cp:coreProperties>
</file>